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81" r:id="rId3"/>
    <p:sldId id="258" r:id="rId4"/>
    <p:sldId id="270" r:id="rId5"/>
    <p:sldId id="282" r:id="rId6"/>
    <p:sldId id="271" r:id="rId7"/>
    <p:sldId id="285" r:id="rId8"/>
    <p:sldId id="283" r:id="rId9"/>
    <p:sldId id="284" r:id="rId10"/>
    <p:sldId id="288" r:id="rId11"/>
    <p:sldId id="279" r:id="rId12"/>
    <p:sldId id="286" r:id="rId13"/>
    <p:sldId id="287" r:id="rId14"/>
    <p:sldId id="274" r:id="rId15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4585" autoAdjust="0"/>
  </p:normalViewPr>
  <p:slideViewPr>
    <p:cSldViewPr snapToObjects="1">
      <p:cViewPr>
        <p:scale>
          <a:sx n="80" d="100"/>
          <a:sy n="80" d="100"/>
        </p:scale>
        <p:origin x="-228" y="5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478" y="-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A0396FF-F92B-45F9-9800-8F1A09395E9B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229" tIns="47114" rIns="94229" bIns="471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2D51EC2-CC3A-44A1-824B-52535512E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7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solidFill>
                  <a:srgbClr val="404040"/>
                </a:solidFill>
                <a:ea typeface="ヒラギノ角ゴ Pro W3"/>
              </a:rPr>
              <a:t>Survey results and BOT input used to formulate a detailed list of RPH key characteristics(i.e., physical qualities, geographic preferences, etc. /all shared in previous Family Meeting)</a:t>
            </a:r>
            <a:endParaRPr lang="en-US" smtClean="0">
              <a:solidFill>
                <a:srgbClr val="404040"/>
              </a:solidFill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mtClean="0">
                <a:solidFill>
                  <a:srgbClr val="404040"/>
                </a:solidFill>
                <a:ea typeface="ヒラギノ角ゴ Pro W3"/>
              </a:rPr>
              <a:t>Bi-weekly meetings/phone conferences confirmed by minutes, most not published to the website to maintain negotiation privacy</a:t>
            </a:r>
          </a:p>
          <a:p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693B-D6B7-462F-BFEA-65DC4B66EDC1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CF40-7F75-4B02-8899-5DDB8F5D1F4A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C8FE-5D34-4EF4-BEC2-7BD252422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CCE5-CEC5-450D-8DB5-6A98FFCF3F63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31EE-67FA-4872-AA18-3C154FFFB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AC0C-6F58-48A1-BD88-0E83C13CE7CD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FF2F-B4B2-40B5-8841-F896C31C3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C888-5DD1-40FB-966D-6CE13C485920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689C-BCD1-4D5B-A5C8-99FEA0EF7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79CD-3222-437B-86B8-EE531E1FE59C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D8C0-4D66-4F10-A17F-911B21F0A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3931-DE4F-4157-9145-AE50CC2619DA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ED7A-5BC0-4B4F-8D11-C51D18E25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F766-1661-4A23-83CB-0DBC9C10AF5E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4BAD-4FE9-4895-80D9-AA137B090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4964-31AD-46BC-B30C-2ED068FEC5C3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6AE1-61D2-48E3-BB99-D928A092D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FD08-4648-4F63-92A6-91B75F8E82FD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3812-5379-4702-B134-A9C8DBF6D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6408-2C99-4C7D-B91B-FFFCC84CF5D0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B2AD-130E-483C-97E1-D134B401B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420F-06E0-4CE3-80E8-F47012EFE93A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7E37-D8AB-462B-B660-63CB0A38B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  <a:latin typeface="Candar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0A2300B-622C-4336-82C7-2D24D5FE6526}" type="datetime1">
              <a:rPr lang="en-US" altLang="en-US"/>
              <a:pPr>
                <a:defRPr/>
              </a:pPr>
              <a:t>11/21/2015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7F7F7F"/>
                </a:solidFill>
                <a:latin typeface="Candar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Candar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9706ED0-302D-4EC5-A053-9FBCB7FBE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ヒラギノ角ゴ Pro W3" charset="-128"/>
          <a:cs typeface="ヒラギノ角ゴ Pro W3"/>
        </a:defRPr>
      </a:lvl1pPr>
      <a:lvl2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  <a:cs typeface="ヒラギノ角ゴ Pro W3"/>
        </a:defRPr>
      </a:lvl2pPr>
      <a:lvl3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  <a:cs typeface="ヒラギノ角ゴ Pro W3"/>
        </a:defRPr>
      </a:lvl3pPr>
      <a:lvl4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  <a:cs typeface="ヒラギノ角ゴ Pro W3"/>
        </a:defRPr>
      </a:lvl4pPr>
      <a:lvl5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  <a:cs typeface="ヒラギノ角ゴ Pro W3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ヒラギノ角ゴ Pro W3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ヒラギノ角ゴ Pro W3" charset="-128"/>
          <a:cs typeface="ヒラギノ角ゴ Pro W3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ヒラギノ角ゴ Pro W3" charset="-128"/>
          <a:cs typeface="ヒラギノ角ゴ Pro W3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ヒラギノ角ゴ Pro W3" charset="-128"/>
          <a:cs typeface="ヒラギノ角ゴ Pro W3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ヒラギノ角ゴ Pro W3" charset="-128"/>
          <a:cs typeface="ヒラギノ角ゴ Pro W3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UnityCenterofLight/" TargetMode="External"/><Relationship Id="rId2" Type="http://schemas.openxmlformats.org/officeDocument/2006/relationships/hyperlink" Target="http://rightphysicalhome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UCLBow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5982"/>
            <a:ext cx="7086600" cy="1438835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Unity Center of Light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Bowie, Maryland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November 22, 2015</a:t>
            </a:r>
            <a:endParaRPr lang="en-US" b="1" dirty="0"/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660525" y="950913"/>
            <a:ext cx="664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 sz="1800">
              <a:cs typeface="ヒラギノ角ゴ Pro W3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60525" y="950913"/>
            <a:ext cx="6807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Right Physical Home Search Committee</a:t>
            </a:r>
          </a:p>
          <a:p>
            <a:pPr algn="ctr" defTabSz="914400">
              <a:spcBef>
                <a:spcPct val="50000"/>
              </a:spcBef>
            </a:pPr>
            <a:r>
              <a:rPr lang="en-US" b="1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Family Meeting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from Rev. Mosby</a:t>
            </a:r>
            <a:endParaRPr lang="en-US" dirty="0"/>
          </a:p>
        </p:txBody>
      </p:sp>
      <p:pic>
        <p:nvPicPr>
          <p:cNvPr id="1026" name="Picture 2" descr="C:\Users\LJacksonSmith\AppData\Local\Microsoft\Windows\INetCache\IE\3IX40HSI\Pc-Icons-Principle-1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0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ヒラギノ角ゴ Pro W3"/>
              </a:rPr>
              <a:t>In </a:t>
            </a:r>
            <a:r>
              <a:rPr lang="en-US" sz="4000" dirty="0" smtClean="0">
                <a:ea typeface="ヒラギノ角ゴ Pro W3"/>
              </a:rPr>
              <a:t>Negotiation…5 acres</a:t>
            </a:r>
            <a:r>
              <a:rPr lang="en-US" sz="4400" dirty="0" smtClean="0">
                <a:ea typeface="ヒラギノ角ゴ Pro W3"/>
              </a:rPr>
              <a:t> </a:t>
            </a:r>
            <a:r>
              <a:rPr lang="en-US" sz="4400" dirty="0" smtClean="0">
                <a:ea typeface="ヒラギノ角ゴ Pro W3"/>
              </a:rPr>
              <a:t/>
            </a:r>
            <a:br>
              <a:rPr lang="en-US" sz="4400" dirty="0" smtClean="0">
                <a:ea typeface="ヒラギノ角ゴ Pro W3"/>
              </a:rPr>
            </a:br>
            <a:r>
              <a:rPr lang="en-US" dirty="0" smtClean="0">
                <a:ea typeface="ヒラギノ角ゴ Pro W3"/>
              </a:rPr>
              <a:t> </a:t>
            </a:r>
            <a:r>
              <a:rPr lang="en-US" sz="4400" dirty="0" smtClean="0">
                <a:ea typeface="ヒラギノ角ゴ Pro W3"/>
              </a:rPr>
              <a:t>14201 Lancaster Lane, Bowie</a:t>
            </a:r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549" y="1752600"/>
            <a:ext cx="5420607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064000" cy="271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089025" y="274638"/>
            <a:ext cx="7597775" cy="1338262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14201 Lancaster Lane, Bowie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ea typeface="ヒラギノ角ゴ Pro W3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241" y="1801813"/>
            <a:ext cx="7532174" cy="391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1219200" y="533400"/>
            <a:ext cx="6684963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ヒラギノ角ゴ Pro W3"/>
              </a:rPr>
              <a:t>Conclusions: </a:t>
            </a:r>
            <a:br>
              <a:rPr lang="en-US" sz="4000" smtClean="0">
                <a:ea typeface="ヒラギノ角ゴ Pro W3"/>
              </a:rPr>
            </a:br>
            <a:endParaRPr lang="en-US" sz="4000" smtClean="0">
              <a:ea typeface="ヒラギノ角ゴ Pro W3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219200" y="1447800"/>
            <a:ext cx="711676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Right Physical Home Search Committee has completed its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goal and objectives.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Board of Trustees will move forward with next steps and ongoing activities.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The Board may solicit assistance from new working groups,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volunteers</a:t>
            </a: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,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and/or </a:t>
            </a: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former Search Committee members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.</a:t>
            </a:r>
            <a:endParaRPr lang="en-US" altLang="en-US" sz="2000" dirty="0" smtClean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endParaRPr lang="en-US" altLang="en-US" sz="2000" dirty="0" smtClean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“We are thankful for the guidance of Spirit that has led us to our right spiritual home.”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endParaRPr lang="en-US" altLang="en-US" sz="18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18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 algn="r"/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</p:txBody>
      </p:sp>
      <p:pic>
        <p:nvPicPr>
          <p:cNvPr id="28675" name="Picture 3" descr="C:\Users\The Techcoach 2\AppData\Local\Microsoft\Windows\Temporary Internet Files\Content.IE5\EDJEKY51\nicubunu-Stickman-1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8638" y="5562600"/>
            <a:ext cx="7667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ヒラギノ角ゴ Pro W3"/>
              </a:rPr>
              <a:t>In Closing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dirty="0" smtClean="0">
                <a:ea typeface="ヒラギノ角ゴ Pro W3"/>
              </a:rPr>
              <a:t>The Search Committee thanks you for your participation as we all worked together to achieve our goals and objectives during these last 14 months.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dirty="0" smtClean="0">
                <a:ea typeface="ヒラギノ角ゴ Pro W3"/>
              </a:rPr>
              <a:t>We encourage you to continue to utilize our blog and social media accounts to provide continued feedback:</a:t>
            </a:r>
          </a:p>
          <a:p>
            <a:pPr marL="0" indent="0" eaLnBrk="1" hangingPunct="1">
              <a:buFont typeface="Candara" pitchFamily="34" charset="0"/>
              <a:buAutoNum type="arabicPeriod"/>
            </a:pPr>
            <a:r>
              <a:rPr lang="en-US" sz="2000" dirty="0" smtClean="0">
                <a:ea typeface="ヒラギノ角ゴ Pro W3"/>
                <a:hlinkClick r:id="rId2"/>
              </a:rPr>
              <a:t>http://rightphysicalhome.weebly.com/</a:t>
            </a:r>
            <a:endParaRPr lang="en-US" sz="2000" dirty="0" smtClean="0">
              <a:ea typeface="ヒラギノ角ゴ Pro W3"/>
            </a:endParaRPr>
          </a:p>
          <a:p>
            <a:pPr marL="0" indent="0" eaLnBrk="1" hangingPunct="1">
              <a:buFont typeface="Candara" pitchFamily="34" charset="0"/>
              <a:buAutoNum type="arabicPeriod"/>
            </a:pPr>
            <a:r>
              <a:rPr lang="en-US" sz="2000" dirty="0" smtClean="0">
                <a:ea typeface="ヒラギノ角ゴ Pro W3"/>
                <a:hlinkClick r:id="rId3"/>
              </a:rPr>
              <a:t>https://www.facebook.com/groups/UnityCenterofLight/</a:t>
            </a:r>
            <a:endParaRPr lang="en-US" sz="2000" dirty="0" smtClean="0">
              <a:ea typeface="ヒラギノ角ゴ Pro W3"/>
            </a:endParaRPr>
          </a:p>
          <a:p>
            <a:pPr marL="0" indent="0" eaLnBrk="1" hangingPunct="1">
              <a:buFont typeface="Candara" pitchFamily="34" charset="0"/>
              <a:buAutoNum type="arabicPeriod"/>
            </a:pPr>
            <a:r>
              <a:rPr lang="en-US" sz="2000" dirty="0" smtClean="0">
                <a:ea typeface="ヒラギノ角ゴ Pro W3"/>
                <a:hlinkClick r:id="rId4"/>
              </a:rPr>
              <a:t>https://twitter.com/UCLBowie</a:t>
            </a:r>
            <a:endParaRPr lang="en-US" sz="2000" dirty="0" smtClean="0">
              <a:ea typeface="ヒラギノ角ゴ Pro W3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1800" b="1" i="1" dirty="0" smtClean="0">
                <a:ea typeface="ヒラギノ角ゴ Pro W3"/>
              </a:rPr>
              <a:t>Portions of this</a:t>
            </a:r>
            <a:r>
              <a:rPr lang="en-US" sz="1800" b="1" i="1" dirty="0" smtClean="0">
                <a:ea typeface="ヒラギノ角ゴ Pro W3"/>
              </a:rPr>
              <a:t> </a:t>
            </a:r>
            <a:r>
              <a:rPr lang="en-US" sz="1800" b="1" i="1" dirty="0" smtClean="0">
                <a:ea typeface="ヒラギノ角ゴ Pro W3"/>
              </a:rPr>
              <a:t>committee report will be made available on the </a:t>
            </a:r>
            <a:r>
              <a:rPr lang="en-US" sz="1800" b="1" i="1" dirty="0" smtClean="0">
                <a:ea typeface="ヒラギノ角ゴ Pro W3"/>
              </a:rPr>
              <a:t>Right Physical </a:t>
            </a:r>
            <a:r>
              <a:rPr lang="en-US" sz="1800" b="1" i="1" dirty="0" smtClean="0">
                <a:ea typeface="ヒラギノ角ゴ Pro W3"/>
              </a:rPr>
              <a:t>Home website after the Thanksgiving holiday.</a:t>
            </a:r>
          </a:p>
          <a:p>
            <a:pPr marL="0" indent="0" eaLnBrk="1" hangingPunct="1">
              <a:buFont typeface="Candara" pitchFamily="34" charset="0"/>
              <a:buAutoNum type="arabicPeriod"/>
            </a:pPr>
            <a:endParaRPr lang="en-US" dirty="0" smtClean="0">
              <a:ea typeface="ヒラギノ角ゴ Pro W3"/>
            </a:endParaRPr>
          </a:p>
          <a:p>
            <a:pPr marL="0" indent="0" eaLnBrk="1" hangingPunct="1">
              <a:buFont typeface="Candara" pitchFamily="34" charset="0"/>
              <a:buAutoNum type="arabicPeriod"/>
            </a:pPr>
            <a:endParaRPr lang="en-US" dirty="0" smtClean="0">
              <a:ea typeface="ヒラギノ角ゴ Pro W3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>
              <a:ea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</a:rPr>
              <a:t>GOAL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73138" y="1612900"/>
            <a:ext cx="72739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To assist the Unity Center of Light Board of Trustees (BOT</a:t>
            </a:r>
            <a:r>
              <a:rPr lang="en-US" altLang="en-US" sz="3200" b="1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), Finance Committee </a:t>
            </a:r>
            <a:r>
              <a:rPr lang="en-US" altLang="en-US" sz="3200" b="1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and </a:t>
            </a:r>
            <a:r>
              <a:rPr lang="en-US" altLang="en-US" sz="3200" b="1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church membership in the selection of a new physical </a:t>
            </a:r>
            <a:r>
              <a:rPr lang="en-US" altLang="en-US" sz="3200" b="1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home.</a:t>
            </a:r>
            <a:r>
              <a:rPr lang="en-US" altLang="en-US" sz="3600" b="1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 </a:t>
            </a:r>
            <a:endParaRPr lang="en-US" altLang="en-US" sz="3600" b="1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</p:txBody>
      </p:sp>
      <p:pic>
        <p:nvPicPr>
          <p:cNvPr id="16387" name="Picture 3" descr="C:\Users\The Techcoach 2\AppData\Local\Microsoft\Windows\Temporary Internet Files\Content.IE5\8K8915DF\targ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1413" y="274638"/>
            <a:ext cx="139541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13382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</a:rPr>
              <a:t>Committee Members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1816100"/>
            <a:ext cx="3429000" cy="4310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ea typeface="ヒラギノ角ゴ Pro W3"/>
              </a:rPr>
              <a:t>Chairperson: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ea typeface="ヒラギノ角ゴ Pro W3"/>
              </a:rPr>
              <a:t>Co-Chair: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ea typeface="ヒラギノ角ゴ Pro W3"/>
              </a:rPr>
              <a:t>Co-Chair: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ea typeface="ヒラギノ角ゴ Pro W3"/>
              </a:rPr>
              <a:t>Real Estate Liaison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ea typeface="ヒラギノ角ゴ Pro W3"/>
              </a:rPr>
              <a:t>Webmaster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Willie Sutton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Maurice Jackson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Jacquie Jackson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Linda Jackson Smith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Phyllis </a:t>
            </a:r>
            <a:r>
              <a:rPr lang="en-US" dirty="0" err="1" smtClean="0">
                <a:ea typeface="ヒラギノ角ゴ Pro W3"/>
              </a:rPr>
              <a:t>Chesley</a:t>
            </a:r>
            <a:endParaRPr lang="en-US" dirty="0" smtClean="0">
              <a:ea typeface="ヒラギノ角ゴ Pro W3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Carolyn Dickerson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Sharon Duncan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ea typeface="ヒラギノ角ゴ Pro W3"/>
              </a:rPr>
              <a:t>Colette </a:t>
            </a:r>
            <a:r>
              <a:rPr lang="en-US" dirty="0" err="1" smtClean="0">
                <a:ea typeface="ヒラギノ角ゴ Pro W3"/>
              </a:rPr>
              <a:t>DeChalus</a:t>
            </a:r>
            <a:r>
              <a:rPr lang="en-US" dirty="0" smtClean="0">
                <a:ea typeface="ヒラギノ角ゴ Pro W3"/>
              </a:rPr>
              <a:t> Lee</a:t>
            </a:r>
            <a:endParaRPr lang="en-US" dirty="0" smtClean="0">
              <a:ea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</a:rPr>
              <a:t>OBJECTIVES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95400" y="1612900"/>
            <a:ext cx="70659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ndara" pitchFamily="34" charset="0"/>
              <a:buAutoNum type="arabicPeriod"/>
            </a:pPr>
            <a:r>
              <a:rPr lang="en-US" altLang="en-US" sz="200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Define the key characteristics of our desired new physical home. </a:t>
            </a:r>
          </a:p>
          <a:p>
            <a:pPr marL="457200" indent="-457200">
              <a:buFont typeface="Candara" pitchFamily="34" charset="0"/>
              <a:buAutoNum type="arabicPeriod"/>
            </a:pPr>
            <a:endParaRPr lang="en-US" altLang="en-US" sz="200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457200" indent="-457200">
              <a:buFont typeface="Candara" pitchFamily="34" charset="0"/>
              <a:buAutoNum type="arabicPeriod"/>
            </a:pPr>
            <a:r>
              <a:rPr lang="en-US" altLang="en-US" sz="200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Identify and address the key steps, deliverables, and concerns for our search effort regarding items such as communications, research, financing, approvals, etc.  </a:t>
            </a:r>
          </a:p>
          <a:p>
            <a:pPr marL="457200" indent="-457200">
              <a:buFont typeface="Candara" pitchFamily="34" charset="0"/>
              <a:buAutoNum type="arabicPeriod"/>
            </a:pPr>
            <a:endParaRPr lang="en-US" altLang="en-US" sz="200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457200" indent="-457200">
              <a:buFont typeface="Candara" pitchFamily="34" charset="0"/>
              <a:buAutoNum type="arabicPeriod"/>
            </a:pPr>
            <a:r>
              <a:rPr lang="en-US" altLang="en-US" sz="200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Research and recommend a financing solution (e.g. financial institution, loan terms, etc.). </a:t>
            </a:r>
          </a:p>
          <a:p>
            <a:pPr marL="457200" indent="-457200">
              <a:buFont typeface="Candara" pitchFamily="34" charset="0"/>
              <a:buAutoNum type="arabicPeriod"/>
            </a:pPr>
            <a:endParaRPr lang="en-US" altLang="en-US" sz="200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457200" indent="-457200">
              <a:buFont typeface="Candara" pitchFamily="34" charset="0"/>
              <a:buAutoNum type="arabicPeriod"/>
            </a:pPr>
            <a:r>
              <a:rPr lang="en-US" altLang="en-US" sz="200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Research available properties and present an initial recommendation for a new physical home by the February 2015 family meeting. </a:t>
            </a:r>
          </a:p>
        </p:txBody>
      </p:sp>
      <p:pic>
        <p:nvPicPr>
          <p:cNvPr id="18435" name="Picture 2" descr="C:\Users\The Techcoach 2\AppData\Local\Microsoft\Windows\Temporary Internet Files\Content.IE5\EDJEKY51\objective-action-budg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74638"/>
            <a:ext cx="1371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239838" y="338138"/>
            <a:ext cx="7599362" cy="1338262"/>
          </a:xfrm>
        </p:spPr>
        <p:txBody>
          <a:bodyPr/>
          <a:lstStyle/>
          <a:p>
            <a:pPr algn="l" eaLnBrk="1" hangingPunct="1"/>
            <a:r>
              <a:rPr lang="en-US" sz="2800" smtClean="0">
                <a:ea typeface="ヒラギノ角ゴ Pro W3"/>
              </a:rPr>
              <a:t>Objective 1: </a:t>
            </a:r>
            <a:br>
              <a:rPr lang="en-US" sz="2800" smtClean="0">
                <a:ea typeface="ヒラギノ角ゴ Pro W3"/>
              </a:rPr>
            </a:br>
            <a:r>
              <a:rPr lang="en-US" sz="3600" smtClean="0">
                <a:ea typeface="ヒラギノ角ゴ Pro W3"/>
              </a:rPr>
              <a:t>Define Key characteristics of our Right Physical Home (RPH)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341438" y="2057400"/>
            <a:ext cx="7116762" cy="79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Accomplishments:</a:t>
            </a: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Conducted extensive survey of the congregation via Survey Monkey in Dec. 2014; obtained 101 respondents.</a:t>
            </a: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Survey results and BOT input used to formulate a detailed list of RPH key characteristics.</a:t>
            </a: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Survey results also highlighted a strong desire for an interim physical home that unifies the sanctuary, offices, classrooms and bookstore under one roof. </a:t>
            </a:r>
          </a:p>
          <a:p>
            <a:pPr marL="514350" indent="-514350">
              <a:lnSpc>
                <a:spcPct val="35000"/>
              </a:lnSpc>
              <a:spcBef>
                <a:spcPts val="2000"/>
              </a:spcBef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Committee strategy modified to simultaneously look for: </a:t>
            </a:r>
          </a:p>
          <a:p>
            <a:pPr marL="800100" lvl="1" indent="-342900">
              <a:lnSpc>
                <a:spcPct val="35000"/>
              </a:lnSpc>
              <a:spcBef>
                <a:spcPts val="2000"/>
              </a:spcBef>
              <a:buFont typeface="Wingdings" pitchFamily="2" charset="2"/>
              <a:buAutoNum type="arabicParenBoth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new physical home for purchase, and </a:t>
            </a:r>
          </a:p>
          <a:p>
            <a:pPr marL="800100" lvl="1" indent="-342900">
              <a:lnSpc>
                <a:spcPct val="35000"/>
              </a:lnSpc>
              <a:spcBef>
                <a:spcPts val="2000"/>
              </a:spcBef>
              <a:buFont typeface="Wingdings" pitchFamily="2" charset="2"/>
              <a:buAutoNum type="arabicParenBoth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improved interim solution.</a:t>
            </a:r>
          </a:p>
          <a:p>
            <a:pPr marL="800100" lvl="1" indent="-342900">
              <a:spcBef>
                <a:spcPts val="2000"/>
              </a:spcBef>
              <a:buFont typeface="Wingdings" pitchFamily="2" charset="2"/>
              <a:buNone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endParaRPr lang="en-US" altLang="en-US" sz="1800" dirty="0">
              <a:solidFill>
                <a:srgbClr val="404040"/>
              </a:solidFill>
              <a:cs typeface="ヒラギノ角ゴ Pro W3"/>
            </a:endParaRP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endParaRPr lang="en-US" altLang="en-US" sz="1800" dirty="0">
              <a:solidFill>
                <a:srgbClr val="404040"/>
              </a:solidFill>
              <a:cs typeface="ヒラギノ角ゴ Pro W3"/>
            </a:endParaRP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endParaRPr lang="en-US" altLang="en-US" sz="1800" dirty="0">
              <a:solidFill>
                <a:srgbClr val="404040"/>
              </a:solidFill>
              <a:cs typeface="ヒラギノ角ゴ Pro W3"/>
            </a:endParaRPr>
          </a:p>
          <a:p>
            <a:pPr marL="514350" indent="-514350">
              <a:spcBef>
                <a:spcPts val="2000"/>
              </a:spcBef>
              <a:buFont typeface="Wingdings" pitchFamily="2" charset="2"/>
              <a:buChar char="q"/>
            </a:pPr>
            <a:endParaRPr lang="en-US" altLang="en-US" sz="1800" dirty="0">
              <a:solidFill>
                <a:srgbClr val="404040"/>
              </a:solidFill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 algn="r"/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 algn="r"/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Cont’d</a:t>
            </a:r>
          </a:p>
        </p:txBody>
      </p:sp>
      <p:pic>
        <p:nvPicPr>
          <p:cNvPr id="19459" name="Picture 3" descr="C:\Users\The Techcoach 2\AppData\Local\Microsoft\Windows\Temporary Internet Files\Content.IE5\EDJEKY51\nicubunu-Stickman-1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0"/>
            <a:ext cx="7667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91400" cy="1338263"/>
          </a:xfrm>
        </p:spPr>
        <p:txBody>
          <a:bodyPr/>
          <a:lstStyle/>
          <a:p>
            <a:pPr algn="l" eaLnBrk="1" hangingPunct="1"/>
            <a:r>
              <a:rPr lang="en-US" sz="2800" smtClean="0">
                <a:ea typeface="ヒラギノ角ゴ Pro W3"/>
              </a:rPr>
              <a:t>Objective 2:</a:t>
            </a:r>
            <a:r>
              <a:rPr lang="en-US" sz="4000" smtClean="0">
                <a:ea typeface="ヒラギノ角ゴ Pro W3"/>
              </a:rPr>
              <a:t> </a:t>
            </a:r>
            <a:br>
              <a:rPr lang="en-US" sz="4000" smtClean="0">
                <a:ea typeface="ヒラギノ角ゴ Pro W3"/>
              </a:rPr>
            </a:br>
            <a:r>
              <a:rPr lang="en-US" sz="3600" smtClean="0">
                <a:ea typeface="ヒラギノ角ゴ Pro W3"/>
              </a:rPr>
              <a:t>Identify and address key steps, deliverables and concerns.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19200" y="1981200"/>
            <a:ext cx="71167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Accomplishments: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Created </a:t>
            </a: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 RPH website\blog to facilitate communication with the church membership.</a:t>
            </a:r>
          </a:p>
          <a:p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Bi-weekly Search Committee meetings/phone conferences, meeting minutes. Periodic meetings with the Board of Trustees.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Gathered lessons learned from other UCL churches.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Researched the option of a Capital Campaign.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Researched </a:t>
            </a: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the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pre-engineered steel building option.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971550" lvl="1" indent="-514350"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Visited MACC Church in Gambrills with SBS. 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 algn="r"/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</p:txBody>
      </p:sp>
      <p:pic>
        <p:nvPicPr>
          <p:cNvPr id="21507" name="Picture 3" descr="C:\Users\The Techcoach 2\AppData\Local\Microsoft\Windows\Temporary Internet Files\Content.IE5\EDJEKY51\nicubunu-Stickman-1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562600"/>
            <a:ext cx="7667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ヒラギノ角ゴ Pro W3"/>
              </a:rPr>
              <a:t>Pre-engineered Steel </a:t>
            </a:r>
            <a:br>
              <a:rPr lang="en-US" sz="4000" dirty="0" smtClean="0">
                <a:ea typeface="ヒラギノ角ゴ Pro W3"/>
              </a:rPr>
            </a:br>
            <a:r>
              <a:rPr lang="en-US" sz="4000" dirty="0" smtClean="0">
                <a:ea typeface="ヒラギノ角ゴ Pro W3"/>
              </a:rPr>
              <a:t>Building Example</a:t>
            </a:r>
            <a:endParaRPr lang="en-US" sz="4000" dirty="0" smtClean="0">
              <a:ea typeface="ヒラギノ角ゴ Pro W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04877"/>
            <a:ext cx="4685672" cy="3125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4373562" cy="3358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6684963" cy="1338263"/>
          </a:xfrm>
        </p:spPr>
        <p:txBody>
          <a:bodyPr/>
          <a:lstStyle/>
          <a:p>
            <a:pPr algn="l" eaLnBrk="1" hangingPunct="1"/>
            <a:r>
              <a:rPr lang="en-US" sz="2800" smtClean="0">
                <a:ea typeface="ヒラギノ角ゴ Pro W3"/>
              </a:rPr>
              <a:t>Objective 3:</a:t>
            </a:r>
            <a:r>
              <a:rPr lang="en-US" sz="4000" smtClean="0">
                <a:ea typeface="ヒラギノ角ゴ Pro W3"/>
              </a:rPr>
              <a:t> </a:t>
            </a:r>
            <a:br>
              <a:rPr lang="en-US" sz="4000" smtClean="0">
                <a:ea typeface="ヒラギノ角ゴ Pro W3"/>
              </a:rPr>
            </a:br>
            <a:r>
              <a:rPr lang="en-US" altLang="en-US" sz="3600" smtClean="0">
                <a:ea typeface="ヒラギノ角ゴ Pro W3"/>
              </a:rPr>
              <a:t>Research and recommend a financing solution</a:t>
            </a:r>
            <a:endParaRPr lang="en-US" sz="3600" smtClean="0">
              <a:ea typeface="ヒラギノ角ゴ Pro W3"/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219200" y="2193925"/>
            <a:ext cx="71167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Accomplishments: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Interviewed bank officers to assess the resources UCL Board of Trustees need to provide before any transaction takes place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.</a:t>
            </a:r>
          </a:p>
          <a:p>
            <a:endParaRPr lang="en-US" altLang="en-US" sz="2000" dirty="0" smtClean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Recommended 2 banks for possible loan acquisition.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Researched and began development of bank applications for a loan pre-approval.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</p:txBody>
      </p:sp>
      <p:pic>
        <p:nvPicPr>
          <p:cNvPr id="24579" name="Picture 3" descr="C:\Users\The Techcoach 2\AppData\Local\Microsoft\Windows\Temporary Internet Files\Content.IE5\EDJEKY51\nicubunu-Stickman-1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7638" y="5562600"/>
            <a:ext cx="7667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543800" cy="1338263"/>
          </a:xfrm>
        </p:spPr>
        <p:txBody>
          <a:bodyPr/>
          <a:lstStyle/>
          <a:p>
            <a:pPr algn="l" eaLnBrk="1" hangingPunct="1"/>
            <a:r>
              <a:rPr lang="en-US" sz="2800" b="0" smtClean="0">
                <a:ea typeface="ヒラギノ角ゴ Pro W3"/>
              </a:rPr>
              <a:t>Objective 4: </a:t>
            </a:r>
            <a:br>
              <a:rPr lang="en-US" sz="2800" b="0" smtClean="0">
                <a:ea typeface="ヒラギノ角ゴ Pro W3"/>
              </a:rPr>
            </a:br>
            <a:r>
              <a:rPr lang="en-US" sz="3600" b="0" smtClean="0">
                <a:ea typeface="ヒラギノ角ゴ Pro W3"/>
              </a:rPr>
              <a:t>R</a:t>
            </a:r>
            <a:r>
              <a:rPr lang="en-US" altLang="en-US" sz="3600" b="0" smtClean="0">
                <a:ea typeface="ヒラギノ角ゴ Pro W3"/>
              </a:rPr>
              <a:t>esearch available properties and present recommendations</a:t>
            </a:r>
            <a:r>
              <a:rPr lang="en-US" altLang="en-US" smtClean="0">
                <a:ea typeface="ヒラギノ角ゴ Pro W3"/>
              </a:rPr>
              <a:t> </a:t>
            </a:r>
            <a:endParaRPr lang="en-US" smtClean="0">
              <a:ea typeface="ヒラギノ角ゴ Pro W3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219200" y="2057400"/>
            <a:ext cx="711676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Accomplishments</a:t>
            </a:r>
            <a:r>
              <a:rPr lang="en-US" altLang="en-US" sz="2000" b="1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:</a:t>
            </a:r>
            <a:endParaRPr lang="en-US" altLang="en-US" sz="2000" b="1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Interviewed real estate agents,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selecting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NAI </a:t>
            </a: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Michael because they excel in commercial real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estate and have strong ties to/influence in PG County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.</a:t>
            </a:r>
          </a:p>
          <a:p>
            <a:endParaRPr lang="en-US" altLang="en-US" sz="2000" dirty="0" smtClean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lvl="8" indent="-51435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Established Real Estate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Guidelines for desired location.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Researched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interim and permanent property </a:t>
            </a: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solutions.</a:t>
            </a:r>
          </a:p>
          <a:p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Developed Lessons Learned: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Properties matching our needs are very scarce in Bowie </a:t>
            </a:r>
            <a:r>
              <a:rPr lang="en-US" altLang="en-US" sz="2000" dirty="0" smtClean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area.</a:t>
            </a: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404040"/>
                </a:solidFill>
                <a:latin typeface="Candara" pitchFamily="34" charset="0"/>
                <a:cs typeface="ヒラギノ角ゴ Pro W3"/>
              </a:rPr>
              <a:t>An interim solution needs to be “move in ready”.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n-US" altLang="en-US" sz="1800" dirty="0">
              <a:solidFill>
                <a:srgbClr val="404040"/>
              </a:solidFill>
              <a:cs typeface="ヒラギノ角ゴ Pro W3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  <a:p>
            <a:pPr marL="514350" indent="-514350" algn="r"/>
            <a:endParaRPr lang="en-US" altLang="en-US" sz="2000" dirty="0">
              <a:solidFill>
                <a:srgbClr val="404040"/>
              </a:solidFill>
              <a:latin typeface="Candara" pitchFamily="34" charset="0"/>
              <a:cs typeface="ヒラギノ角ゴ Pro W3"/>
            </a:endParaRPr>
          </a:p>
        </p:txBody>
      </p:sp>
      <p:pic>
        <p:nvPicPr>
          <p:cNvPr id="25603" name="Picture 3" descr="C:\Users\The Techcoach 2\AppData\Local\Microsoft\Windows\Temporary Internet Files\Content.IE5\EDJEKY51\nicubunu-Stickman-1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562600"/>
            <a:ext cx="7667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762</TotalTime>
  <Words>624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PowerPoint Presentation</vt:lpstr>
      <vt:lpstr>GOAL</vt:lpstr>
      <vt:lpstr>Committee Members</vt:lpstr>
      <vt:lpstr>OBJECTIVES</vt:lpstr>
      <vt:lpstr>Objective 1:  Define Key characteristics of our Right Physical Home (RPH)</vt:lpstr>
      <vt:lpstr>Objective 2:  Identify and address key steps, deliverables and concerns.</vt:lpstr>
      <vt:lpstr>Pre-engineered Steel  Building Example</vt:lpstr>
      <vt:lpstr>Objective 3:  Research and recommend a financing solution</vt:lpstr>
      <vt:lpstr>Objective 4:  Research available properties and present recommendations </vt:lpstr>
      <vt:lpstr>Update from Rev. Mosby</vt:lpstr>
      <vt:lpstr>In Negotiation…5 acres   14201 Lancaster Lane, Bowie</vt:lpstr>
      <vt:lpstr>14201 Lancaster Lane, Bowie</vt:lpstr>
      <vt:lpstr>Conclusions:  </vt:lpstr>
      <vt:lpstr>In Closing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  Right Physical Home Search Committee</dc:title>
  <dc:creator>Phyllis Chesley</dc:creator>
  <cp:lastModifiedBy>LJacksonSmith</cp:lastModifiedBy>
  <cp:revision>71</cp:revision>
  <cp:lastPrinted>2015-11-21T23:10:56Z</cp:lastPrinted>
  <dcterms:created xsi:type="dcterms:W3CDTF">2015-11-19T00:38:39Z</dcterms:created>
  <dcterms:modified xsi:type="dcterms:W3CDTF">2015-11-22T01:33:33Z</dcterms:modified>
</cp:coreProperties>
</file>